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19"/>
  </p:notesMasterIdLst>
  <p:handoutMasterIdLst>
    <p:handoutMasterId r:id="rId20"/>
  </p:handoutMasterIdLst>
  <p:sldIdLst>
    <p:sldId id="3140" r:id="rId2"/>
    <p:sldId id="3141" r:id="rId3"/>
    <p:sldId id="1380" r:id="rId4"/>
    <p:sldId id="3149" r:id="rId5"/>
    <p:sldId id="3150" r:id="rId6"/>
    <p:sldId id="334" r:id="rId7"/>
    <p:sldId id="3142" r:id="rId8"/>
    <p:sldId id="3143" r:id="rId9"/>
    <p:sldId id="3148" r:id="rId10"/>
    <p:sldId id="3146" r:id="rId11"/>
    <p:sldId id="3144" r:id="rId12"/>
    <p:sldId id="3153" r:id="rId13"/>
    <p:sldId id="3154" r:id="rId14"/>
    <p:sldId id="3147" r:id="rId15"/>
    <p:sldId id="3155" r:id="rId16"/>
    <p:sldId id="3156" r:id="rId17"/>
    <p:sldId id="3129" r:id="rId18"/>
  </p:sldIdLst>
  <p:sldSz cx="13004800" cy="9753600"/>
  <p:notesSz cx="6858000" cy="9144000"/>
  <p:defaultTextStyle>
    <a:defPPr marL="0" marR="0" indent="0" algn="l" defTabSz="914307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577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152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729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307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2883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460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038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612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modifyVerifier cryptProviderType="rsaFull" cryptAlgorithmClass="hash" cryptAlgorithmType="typeAny" cryptAlgorithmSid="4" spinCount="100000" saltData="98CBup4Ne00/jUYqDjf/pA==" hashData="JWH9gLINcNtHPEm9wc3eSfoqmc8="/>
  <p:extLst>
    <p:ext uri="{EFAFB233-063F-42B5-8137-9DF3F51BA10A}">
      <p15:sldGuideLst xmlns:p15="http://schemas.microsoft.com/office/powerpoint/2012/main">
        <p15:guide id="1" orient="horz" pos="3117" userDrawn="1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6600"/>
    <a:srgbClr val="594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95" autoAdjust="0"/>
    <p:restoredTop sz="99667" autoAdjust="0"/>
  </p:normalViewPr>
  <p:slideViewPr>
    <p:cSldViewPr>
      <p:cViewPr varScale="1">
        <p:scale>
          <a:sx n="81" d="100"/>
          <a:sy n="81" d="100"/>
        </p:scale>
        <p:origin x="1734" y="60"/>
      </p:cViewPr>
      <p:guideLst>
        <p:guide orient="horz" pos="3117"/>
        <p:guide pos="4096"/>
      </p:guideLst>
    </p:cSldViewPr>
  </p:slideViewPr>
  <p:outlineViewPr>
    <p:cViewPr>
      <p:scale>
        <a:sx n="33" d="100"/>
        <a:sy n="33" d="100"/>
      </p:scale>
      <p:origin x="0" y="444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5BED2-E1B9-4198-B970-3718EF0B49E7}" type="datetimeFigureOut">
              <a:rPr lang="it-IT" smtClean="0"/>
              <a:t>13/08/2020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68A57-3B10-4409-B8E1-D631AD677F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8514819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081519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1pPr>
    <a:lvl2pPr indent="22857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2pPr>
    <a:lvl3pPr indent="45715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3pPr>
    <a:lvl4pPr indent="685729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4pPr>
    <a:lvl5pPr indent="91430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5pPr>
    <a:lvl6pPr indent="1142883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6pPr>
    <a:lvl7pPr indent="1371460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7pPr>
    <a:lvl8pPr indent="1600038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8pPr>
    <a:lvl9pPr indent="182861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5065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5338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083734"/>
            <a:ext cx="9751060" cy="75861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888281" y="1083734"/>
            <a:ext cx="3120340" cy="7586135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1171" y="1846682"/>
            <a:ext cx="7802880" cy="4629709"/>
          </a:xfrm>
        </p:spPr>
        <p:txBody>
          <a:bodyPr anchor="b">
            <a:normAutofit/>
          </a:bodyPr>
          <a:lstStyle>
            <a:lvl1pPr algn="l">
              <a:defRPr sz="7680" spc="-142" baseline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3349" y="6642128"/>
            <a:ext cx="7802880" cy="1300480"/>
          </a:xfrm>
        </p:spPr>
        <p:txBody>
          <a:bodyPr anchor="t">
            <a:normAutofit/>
          </a:bodyPr>
          <a:lstStyle>
            <a:lvl1pPr marL="0" indent="0" algn="l">
              <a:buNone/>
              <a:defRPr sz="2844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844"/>
            </a:lvl3pPr>
            <a:lvl4pPr marL="1950690" indent="0" algn="ctr">
              <a:buNone/>
              <a:defRPr sz="2844"/>
            </a:lvl4pPr>
            <a:lvl5pPr marL="2600919" indent="0" algn="ctr">
              <a:buNone/>
              <a:defRPr sz="2844"/>
            </a:lvl5pPr>
            <a:lvl6pPr marL="3251149" indent="0" algn="ctr">
              <a:buNone/>
              <a:defRPr sz="2844"/>
            </a:lvl6pPr>
            <a:lvl7pPr marL="3901379" indent="0" algn="ctr">
              <a:buNone/>
              <a:defRPr sz="2844"/>
            </a:lvl7pPr>
            <a:lvl8pPr marL="4551609" indent="0" algn="ctr">
              <a:buNone/>
              <a:defRPr sz="2844"/>
            </a:lvl8pPr>
            <a:lvl9pPr marL="5201839" indent="0" algn="ctr">
              <a:buNone/>
              <a:defRPr sz="284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4601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1238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5773" y="1846682"/>
            <a:ext cx="7802880" cy="4629709"/>
          </a:xfrm>
        </p:spPr>
        <p:txBody>
          <a:bodyPr anchor="b">
            <a:normAutofit/>
          </a:bodyPr>
          <a:lstStyle>
            <a:lvl1pPr>
              <a:defRPr sz="7680" b="0" spc="-142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5280" y="6645453"/>
            <a:ext cx="7802880" cy="1300480"/>
          </a:xfrm>
        </p:spPr>
        <p:txBody>
          <a:bodyPr anchor="t">
            <a:normAutofit/>
          </a:bodyPr>
          <a:lstStyle>
            <a:lvl1pPr marL="0" indent="0">
              <a:buNone/>
              <a:defRPr sz="2844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9644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25773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9328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1851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5773" y="1455767"/>
            <a:ext cx="3706368" cy="114875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25773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39694" y="1455769"/>
            <a:ext cx="3706368" cy="115651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39694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3345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343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3953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5773" y="1235456"/>
            <a:ext cx="7802880" cy="7282688"/>
          </a:xfrm>
        </p:spPr>
        <p:txBody>
          <a:bodyPr/>
          <a:lstStyle>
            <a:lvl1pPr>
              <a:defRPr sz="2844"/>
            </a:lvl1pPr>
            <a:lvl2pPr>
              <a:defRPr sz="2560"/>
            </a:lvl2pPr>
            <a:lvl3pPr>
              <a:defRPr sz="2276"/>
            </a:lvl3pPr>
            <a:lvl4pPr>
              <a:defRPr sz="1991"/>
            </a:lvl4pPr>
            <a:lvl5pPr>
              <a:defRPr sz="1991"/>
            </a:lvl5pPr>
            <a:lvl6pPr>
              <a:defRPr sz="1991"/>
            </a:lvl6pPr>
            <a:lvl7pPr>
              <a:defRPr sz="1991"/>
            </a:lvl7pPr>
            <a:lvl8pPr>
              <a:defRPr sz="1991"/>
            </a:lvl8pPr>
            <a:lvl9pPr>
              <a:defRPr sz="199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46752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7344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08688" y="1091441"/>
            <a:ext cx="8656246" cy="7581798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51078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32375" y="9040144"/>
            <a:ext cx="6305618" cy="5192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2170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9983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6400" y="1408853"/>
            <a:ext cx="3007360" cy="704426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25773" y="1235456"/>
            <a:ext cx="7802880" cy="7282688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9970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sto 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4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182479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1079399"/>
            <a:ext cx="3673163" cy="7581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780" y="1598348"/>
            <a:ext cx="3143982" cy="6543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2603588" y="1079399"/>
            <a:ext cx="409651" cy="7581798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7219" y="1228954"/>
            <a:ext cx="7802880" cy="7282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9963" y="9040144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27219" y="9040144"/>
            <a:ext cx="630561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43079" y="9040144"/>
            <a:ext cx="163298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4" b="1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5694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lvl1pPr algn="l" defTabSz="1300460" rtl="0" eaLnBrk="1" latinLnBrk="0" hangingPunct="1">
        <a:lnSpc>
          <a:spcPct val="90000"/>
        </a:lnSpc>
        <a:spcBef>
          <a:spcPct val="0"/>
        </a:spcBef>
        <a:buNone/>
        <a:defRPr sz="4267" kern="1200" spc="-85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60092" indent="-260092" algn="l" defTabSz="1300460" rtl="0" eaLnBrk="1" latinLnBrk="0" hangingPunct="1">
        <a:lnSpc>
          <a:spcPct val="90000"/>
        </a:lnSpc>
        <a:spcBef>
          <a:spcPts val="1707"/>
        </a:spcBef>
        <a:buClr>
          <a:schemeClr val="accent1"/>
        </a:buClr>
        <a:buFont typeface="Wingdings 2" pitchFamily="18" charset="2"/>
        <a:buChar char=""/>
        <a:defRPr sz="2702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97534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41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62557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13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227580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92603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2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.png"/><Relationship Id="rId11" Type="http://schemas.openxmlformats.org/officeDocument/2006/relationships/image" Target="../media/image3.png"/><Relationship Id="rId5" Type="http://schemas.openxmlformats.org/officeDocument/2006/relationships/image" Target="../media/image11.jpeg"/><Relationship Id="rId10" Type="http://schemas.openxmlformats.org/officeDocument/2006/relationships/image" Target="../media/image15.jpeg"/><Relationship Id="rId4" Type="http://schemas.openxmlformats.org/officeDocument/2006/relationships/image" Target="../media/image10.jpeg"/><Relationship Id="rId9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1.jpeg"/><Relationship Id="rId5" Type="http://schemas.openxmlformats.org/officeDocument/2006/relationships/image" Target="../media/image15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6.jpe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17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openxmlformats.org/officeDocument/2006/relationships/image" Target="../media/image18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9.jpeg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.png"/><Relationship Id="rId5" Type="http://schemas.openxmlformats.org/officeDocument/2006/relationships/image" Target="../media/image22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E8EBE05-DA0F-4629-84AA-3323DDD700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8000" r="15350" b="38450"/>
          <a:stretch/>
        </p:blipFill>
        <p:spPr>
          <a:xfrm>
            <a:off x="2626253" y="759701"/>
            <a:ext cx="7800867" cy="46805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E2364B6-1FA9-4EA5-870B-0B71C21AC74A}"/>
              </a:ext>
            </a:extLst>
          </p:cNvPr>
          <p:cNvSpPr/>
          <p:nvPr/>
        </p:nvSpPr>
        <p:spPr>
          <a:xfrm>
            <a:off x="1063511" y="4770807"/>
            <a:ext cx="1092635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300460" rtl="0" eaLnBrk="1" fontAlgn="auto" latinLnBrk="0" hangingPunct="1">
              <a:lnSpc>
                <a:spcPct val="90000"/>
              </a:lnSpc>
              <a:spcBef>
                <a:spcPts val="1707"/>
              </a:spcBef>
              <a:spcAft>
                <a:spcPts val="0"/>
              </a:spcAft>
              <a:buClr>
                <a:srgbClr val="40BAD2"/>
              </a:buClr>
              <a:buSzTx/>
              <a:buFontTx/>
              <a:buNone/>
              <a:tabLst/>
              <a:defRPr/>
            </a:pPr>
            <a:r>
              <a:rPr kumimoji="0" lang="it-IT" sz="9000" b="1" i="0" u="none" strike="noStrike" kern="1200" cap="none" spc="0" normalizeH="0" baseline="0" noProof="0" dirty="0">
                <a:ln w="0"/>
                <a:solidFill>
                  <a:srgbClr val="BFBFBF">
                    <a:lumMod val="50000"/>
                  </a:srgbClr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ISTRUTTORI DI BASE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6CB1A5D-9A71-407B-9806-8E0A1BC087E6}"/>
              </a:ext>
            </a:extLst>
          </p:cNvPr>
          <p:cNvSpPr txBox="1"/>
          <p:nvPr/>
        </p:nvSpPr>
        <p:spPr>
          <a:xfrm>
            <a:off x="10808422" y="0"/>
            <a:ext cx="2207642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ea typeface="+mn-ea"/>
                <a:cs typeface="+mn-cs"/>
                <a:sym typeface="Helvetica Neue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1064455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73A2497-27C4-4B7C-B13A-C3125A9D5866}"/>
              </a:ext>
            </a:extLst>
          </p:cNvPr>
          <p:cNvSpPr txBox="1"/>
          <p:nvPr/>
        </p:nvSpPr>
        <p:spPr>
          <a:xfrm>
            <a:off x="619869" y="1388635"/>
            <a:ext cx="8567650" cy="403187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Questa presentazione/testo fa parte del materiale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didattico realizzato dalla FISE la quale possiede i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diritti patrimoniali dell’opera. Pertanto tutte le informazioni, i dati, i contenuti editoriali, le immagini, i grafici, i disegni e, in generale, il materiale ivi contenuto e pubblicato (di seguito ‘i Contenuti’) sono protetti dalle leggi in materia di proprietà intellettuale.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FE78F6-02F2-4B3F-8331-1539D2A2C1AD}"/>
              </a:ext>
            </a:extLst>
          </p:cNvPr>
          <p:cNvSpPr txBox="1"/>
          <p:nvPr/>
        </p:nvSpPr>
        <p:spPr>
          <a:xfrm>
            <a:off x="889373" y="5686614"/>
            <a:ext cx="11549124" cy="107721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L’Utente si obbliga a non copiare, modificare, creare lavori derivati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da  o, comunque, disporre in qualsiasi altro modo dei Contenuti.</a:t>
            </a:r>
          </a:p>
        </p:txBody>
      </p:sp>
      <p:pic>
        <p:nvPicPr>
          <p:cNvPr id="5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FD770B51-412F-4871-B10E-3D9F915BA4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0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7232263"/>
            <a:ext cx="13127135" cy="2685099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itolo 1"/>
          <p:cNvSpPr txBox="1">
            <a:spLocks noGrp="1"/>
          </p:cNvSpPr>
          <p:nvPr>
            <p:ph type="ctrTitle"/>
          </p:nvPr>
        </p:nvSpPr>
        <p:spPr>
          <a:xfrm>
            <a:off x="669755" y="1636440"/>
            <a:ext cx="11054081" cy="1740993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1274338">
              <a:defRPr sz="6000"/>
            </a:pPr>
            <a:r>
              <a:rPr lang="it-IT" sz="7200" dirty="0">
                <a:solidFill>
                  <a:srgbClr val="0070C0"/>
                </a:solidFill>
                <a:latin typeface="Gill Sans MT" panose="020B0502020104020203" pitchFamily="34" charset="0"/>
              </a:rPr>
              <a:t>TECNICA EQUESTRE</a:t>
            </a:r>
            <a:endParaRPr sz="7200" dirty="0">
              <a:solidFill>
                <a:srgbClr val="0070C0"/>
              </a:solidFill>
              <a:latin typeface="Gill Sans MT" panose="020B0502020104020203" pitchFamily="34" charset="0"/>
            </a:endParaRPr>
          </a:p>
        </p:txBody>
      </p:sp>
      <p:sp>
        <p:nvSpPr>
          <p:cNvPr id="129" name="Sottotitolo 2"/>
          <p:cNvSpPr txBox="1">
            <a:spLocks noGrp="1"/>
          </p:cNvSpPr>
          <p:nvPr>
            <p:ph type="subTitle" idx="1"/>
          </p:nvPr>
        </p:nvSpPr>
        <p:spPr>
          <a:xfrm>
            <a:off x="1929038" y="3936975"/>
            <a:ext cx="11054082" cy="1402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100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SALTO OSTACOLI</a:t>
            </a:r>
            <a:endParaRPr sz="100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1120633" y="8621216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3567195-3066-48F7-A6FD-8D31ADB70FBE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pic>
        <p:nvPicPr>
          <p:cNvPr id="2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D5FEE8EE-3AFC-45AD-9E96-13D39A2B5D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3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4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6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8" grpId="0" animBg="1"/>
      <p:bldP spid="12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SALTO OSTACOLI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2" y="1172420"/>
            <a:ext cx="9441815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lvl="0"/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STORIA DEL SALTO OSTACOLI 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4753534" y="3469193"/>
            <a:ext cx="7555682" cy="210826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just" defTabSz="457200" hangingPunct="1">
              <a:spcBef>
                <a:spcPts val="4200"/>
              </a:spcBef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NEW YORK</a:t>
            </a:r>
          </a:p>
          <a:p>
            <a:pPr lvl="0" algn="just" defTabSz="457200" hangingPunct="1">
              <a:spcBef>
                <a:spcPts val="4200"/>
              </a:spcBef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Città pioniera, insieme a Dublino e Parigi, delle prime sfide ufficiali di Salto Ostacoli</a:t>
            </a:r>
          </a:p>
        </p:txBody>
      </p:sp>
      <p:pic>
        <p:nvPicPr>
          <p:cNvPr id="14" name="officeArt object" descr="Salto Ostacoli">
            <a:extLst>
              <a:ext uri="{FF2B5EF4-FFF2-40B4-BE49-F238E27FC236}">
                <a16:creationId xmlns:a16="http://schemas.microsoft.com/office/drawing/2014/main" id="{88F7A030-D985-4150-ACD2-2E134314B94F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81720" y="2251159"/>
            <a:ext cx="4091707" cy="5125684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2AD739F5-D737-4B13-8AE1-034683AB19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8069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SALTO OSTACOLI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2" y="1172420"/>
            <a:ext cx="9441815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lvl="0"/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STORIA DEL SALTO OSTACOLI  </a:t>
            </a:r>
          </a:p>
        </p:txBody>
      </p:sp>
      <p:pic>
        <p:nvPicPr>
          <p:cNvPr id="14" name="officeArt object">
            <a:extLst>
              <a:ext uri="{FF2B5EF4-FFF2-40B4-BE49-F238E27FC236}">
                <a16:creationId xmlns:a16="http://schemas.microsoft.com/office/drawing/2014/main" id="{2D6843F4-7C59-4FB5-91A1-7181677A7D51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 rot="438232">
            <a:off x="5453899" y="2849273"/>
            <a:ext cx="6202305" cy="43638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3137D72-F938-4163-919C-7B9B96095CB9}"/>
              </a:ext>
            </a:extLst>
          </p:cNvPr>
          <p:cNvSpPr txBox="1"/>
          <p:nvPr/>
        </p:nvSpPr>
        <p:spPr>
          <a:xfrm>
            <a:off x="309712" y="2969603"/>
            <a:ext cx="6696921" cy="130085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solidFill>
              <a:srgbClr val="00206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r>
              <a:rPr lang="it-IT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4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Federico </a:t>
            </a:r>
            <a:r>
              <a:rPr lang="it-IT" sz="4400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Caprilli</a:t>
            </a:r>
            <a:r>
              <a:rPr lang="it-IT" sz="44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                                   </a:t>
            </a:r>
            <a:r>
              <a:rPr lang="it-IT" sz="32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fondatore del «sistema naturale»</a:t>
            </a:r>
          </a:p>
        </p:txBody>
      </p:sp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1994EB6E-2BF1-4A23-8905-10BC6CF40D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4569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20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SALTO OSTACOLI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2" y="1172420"/>
            <a:ext cx="9441815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lvl="0"/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STORIA DEL SALTO OSTACOLI  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BD800D35-EA67-4DFD-8162-E9112C71C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133" y="2324122"/>
            <a:ext cx="3607668" cy="4919547"/>
          </a:xfrm>
          <a:prstGeom prst="rect">
            <a:avLst/>
          </a:prstGeom>
          <a:ln w="190500" cap="sq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  <a:softEdge rad="901700"/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5028247" y="2199295"/>
            <a:ext cx="7795053" cy="304698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8100000" sx="102000" sy="102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just" defTabSz="457200" hangingPunct="1">
              <a:spcBef>
                <a:spcPts val="4200"/>
              </a:spcBef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Il primo concorso ippico ufficiale si tenne agli inizi di questo secolo, era il 1902 a Torino, e fu la consacrazione dello stile “</a:t>
            </a:r>
            <a:r>
              <a:rPr lang="it-IT" sz="3200" b="0" kern="1200" dirty="0" err="1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Caprilliano</a:t>
            </a: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” ovvero l’inizio del concorso ippico moderno, sia nello stile in sella che nella concezione dei percorsi.</a:t>
            </a:r>
          </a:p>
        </p:txBody>
      </p:sp>
      <p:pic>
        <p:nvPicPr>
          <p:cNvPr id="14" name="officeArt object" descr="Caprilli, l'italiano che insegnò al mondo ad andare a cavallo ...">
            <a:extLst>
              <a:ext uri="{FF2B5EF4-FFF2-40B4-BE49-F238E27FC236}">
                <a16:creationId xmlns:a16="http://schemas.microsoft.com/office/drawing/2014/main" id="{17E49287-3211-4CAA-B8D9-BF86EA6D7FA7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639075" y="4799437"/>
            <a:ext cx="4573396" cy="321414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5B909E08-2EFB-43FD-8417-8366DAAE51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612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8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8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05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SALTO OSTACOLI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2" y="1172420"/>
            <a:ext cx="9441815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lvl="0"/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STORIA DEL SALTO OSTACOLI 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935472" y="2446137"/>
            <a:ext cx="4965350" cy="452431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127000" cap="rnd" cmpd="tri">
            <a:solidFill>
              <a:schemeClr val="bg1"/>
            </a:solidFill>
          </a:ln>
          <a:effectLst/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Nel 1912 il salto ostacoli entrò a far parte ufficialmente delle discipline olimpiche, ai Giochi di Stoccolma, e fino agli anni 50 restò sempre prerogativa dei militari, che potevano contare su un parco cavalli decisamente ampio.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A0FFC60-54E4-4335-96C2-5493846DC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6041" y="2160872"/>
            <a:ext cx="4020518" cy="55185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6BB4D9CA-533C-4FDC-9002-F00C4586B4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9649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77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Graziano Mancinelli su Ambassador, Piazza di Siena ">
            <a:extLst>
              <a:ext uri="{FF2B5EF4-FFF2-40B4-BE49-F238E27FC236}">
                <a16:creationId xmlns:a16="http://schemas.microsoft.com/office/drawing/2014/main" id="{8FC6C54C-A94A-4BFA-A3EB-6688B9AEE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876" y="5100966"/>
            <a:ext cx="2479795" cy="21509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2" descr="Ranieri Di Campello su Beaurivage al Concorso di Nizza">
            <a:extLst>
              <a:ext uri="{FF2B5EF4-FFF2-40B4-BE49-F238E27FC236}">
                <a16:creationId xmlns:a16="http://schemas.microsoft.com/office/drawing/2014/main" id="{9226E8F6-BED8-4B4B-AC0E-F52244BA8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803" y="5427211"/>
            <a:ext cx="2670189" cy="20084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SALTO OSTACOLI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2" y="1172420"/>
            <a:ext cx="9441815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lvl="0"/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STORIA DEL SALTO OSTACOLI 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732992" y="2587747"/>
            <a:ext cx="3011756" cy="378565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127000" cap="rnd" cmpd="tri">
            <a:noFill/>
          </a:ln>
          <a:effectLst>
            <a:glow rad="800100">
              <a:schemeClr val="bg1"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sz="48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Alcuni dei nostri Campioni del passato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A2F0AC84-4A62-455E-8DCE-4272ACE3A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102" y="2401315"/>
            <a:ext cx="4650060" cy="3293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4" descr="Antonio Gutierrez su Osoppo, Piazza di Siena, gara di elevazione 2,44 m, 1938 ">
            <a:extLst>
              <a:ext uri="{FF2B5EF4-FFF2-40B4-BE49-F238E27FC236}">
                <a16:creationId xmlns:a16="http://schemas.microsoft.com/office/drawing/2014/main" id="{699048FD-7C15-42C2-9AAC-831C94D7F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060" y="5547936"/>
            <a:ext cx="1909825" cy="14448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2" descr="Salvatore Oppes su Somalo a Lisbona, 1954">
            <a:extLst>
              <a:ext uri="{FF2B5EF4-FFF2-40B4-BE49-F238E27FC236}">
                <a16:creationId xmlns:a16="http://schemas.microsoft.com/office/drawing/2014/main" id="{BF619C74-1BBA-4C63-89CC-E0A311999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906" y="2200899"/>
            <a:ext cx="2022544" cy="14817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2" descr="Cap. Lequio a Nizza">
            <a:extLst>
              <a:ext uri="{FF2B5EF4-FFF2-40B4-BE49-F238E27FC236}">
                <a16:creationId xmlns:a16="http://schemas.microsoft.com/office/drawing/2014/main" id="{9419FD2A-B7F4-419C-9FAA-67D108F88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720" y="2597369"/>
            <a:ext cx="1913391" cy="22794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82DA3E6B-4348-47B1-88AB-CEA1505D4B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3623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00"/>
                            </p:stCondLst>
                            <p:childTnLst>
                              <p:par>
                                <p:cTn id="1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50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SALTO OSTACOLI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666418" y="1151957"/>
            <a:ext cx="9441815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lvl="0"/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STORIA DEL SALTO OSTACOLI 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8C53952-231A-4564-90EC-1207D05DB53F}"/>
              </a:ext>
            </a:extLst>
          </p:cNvPr>
          <p:cNvSpPr txBox="1"/>
          <p:nvPr/>
        </p:nvSpPr>
        <p:spPr>
          <a:xfrm>
            <a:off x="4179049" y="2115949"/>
            <a:ext cx="7858186" cy="247040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solidFill>
              <a:srgbClr val="00206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r>
              <a:rPr lang="it-IT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it-IT" sz="3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Anversa 1920 Cap. Tommaso Lequio                    </a:t>
            </a:r>
          </a:p>
          <a:p>
            <a:r>
              <a:rPr lang="it-IT" sz="28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Oro salto a ostacoli individuale</a:t>
            </a:r>
          </a:p>
          <a:p>
            <a:r>
              <a:rPr lang="it-IT" sz="28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Argento Parigi 1924 salto a ostacoli individuale</a:t>
            </a:r>
          </a:p>
          <a:p>
            <a:r>
              <a:rPr lang="it-IT" sz="28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4° Amsterdam 1928 prova a squadre</a:t>
            </a:r>
          </a:p>
          <a:p>
            <a:endParaRPr lang="it-IT" sz="3200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E206131-9BEF-402E-9158-8754DC187C67}"/>
              </a:ext>
            </a:extLst>
          </p:cNvPr>
          <p:cNvSpPr txBox="1"/>
          <p:nvPr/>
        </p:nvSpPr>
        <p:spPr>
          <a:xfrm>
            <a:off x="518269" y="6031192"/>
            <a:ext cx="7858186" cy="167018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solidFill>
              <a:srgbClr val="00206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r>
              <a:rPr lang="it-IT" sz="3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Ranieri Di Campello              </a:t>
            </a:r>
          </a:p>
          <a:p>
            <a:r>
              <a:rPr lang="it-IT" sz="32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  <a:r>
              <a:rPr lang="it-IT" sz="32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su </a:t>
            </a:r>
            <a:r>
              <a:rPr lang="it-IT" sz="3200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Beaurivage</a:t>
            </a:r>
            <a:r>
              <a:rPr lang="it-IT" sz="32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                               </a:t>
            </a:r>
          </a:p>
          <a:p>
            <a:r>
              <a:rPr lang="it-IT" sz="32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al Concorso di Nizza</a:t>
            </a:r>
          </a:p>
        </p:txBody>
      </p:sp>
      <p:pic>
        <p:nvPicPr>
          <p:cNvPr id="17" name="Picture 2" descr="Cap. Lequio a Nizza">
            <a:extLst>
              <a:ext uri="{FF2B5EF4-FFF2-40B4-BE49-F238E27FC236}">
                <a16:creationId xmlns:a16="http://schemas.microsoft.com/office/drawing/2014/main" id="{823CB423-9CD6-4463-A755-2F97824BA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7529">
            <a:off x="1162558" y="2056773"/>
            <a:ext cx="3054841" cy="36392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Picture 2" descr="Ranieri Di Campello su Beaurivage al Concorso di Nizza">
            <a:extLst>
              <a:ext uri="{FF2B5EF4-FFF2-40B4-BE49-F238E27FC236}">
                <a16:creationId xmlns:a16="http://schemas.microsoft.com/office/drawing/2014/main" id="{FFC84622-FE6F-4CDA-883E-393AFC71E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7529">
            <a:off x="7186861" y="4959487"/>
            <a:ext cx="4128385" cy="31052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21A557B4-8F34-4B4C-8972-FAD4C19F96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1980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35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3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SALTO OSTACOLI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666418" y="1151957"/>
            <a:ext cx="9441815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lvl="0"/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STORIA DEL SALTO OSTACOLI 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8C53952-231A-4564-90EC-1207D05DB53F}"/>
              </a:ext>
            </a:extLst>
          </p:cNvPr>
          <p:cNvSpPr txBox="1"/>
          <p:nvPr/>
        </p:nvSpPr>
        <p:spPr>
          <a:xfrm>
            <a:off x="4947214" y="2383808"/>
            <a:ext cx="7858186" cy="1977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solidFill>
              <a:srgbClr val="00206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r>
              <a:rPr lang="it-IT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Antonio </a:t>
            </a:r>
            <a:r>
              <a:rPr lang="it-IT" sz="4000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Gutierrez</a:t>
            </a:r>
            <a:r>
              <a:rPr lang="it-IT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it-IT" sz="40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su Osoppo,               Piazza di Siena 1938,                                    gara di elevazione 2,44 m</a:t>
            </a:r>
          </a:p>
        </p:txBody>
      </p:sp>
      <p:pic>
        <p:nvPicPr>
          <p:cNvPr id="14" name="Picture 4" descr="Antonio Gutierrez su Osoppo, Piazza di Siena, gara di elevazione 2,44 m, 1938 ">
            <a:extLst>
              <a:ext uri="{FF2B5EF4-FFF2-40B4-BE49-F238E27FC236}">
                <a16:creationId xmlns:a16="http://schemas.microsoft.com/office/drawing/2014/main" id="{4F9C73DB-469A-473E-ADA1-8DA2E4B10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9025">
            <a:off x="868632" y="2181472"/>
            <a:ext cx="4381500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Picture 2" descr="Salvatore Oppes su Somalo a Lisbona, 1954">
            <a:extLst>
              <a:ext uri="{FF2B5EF4-FFF2-40B4-BE49-F238E27FC236}">
                <a16:creationId xmlns:a16="http://schemas.microsoft.com/office/drawing/2014/main" id="{5194513A-96B0-4302-B269-3AEA9B42D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7671">
            <a:off x="7345147" y="4659689"/>
            <a:ext cx="4381500" cy="32099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E206131-9BEF-402E-9158-8754DC187C67}"/>
              </a:ext>
            </a:extLst>
          </p:cNvPr>
          <p:cNvSpPr txBox="1"/>
          <p:nvPr/>
        </p:nvSpPr>
        <p:spPr>
          <a:xfrm>
            <a:off x="240729" y="6056216"/>
            <a:ext cx="7858186" cy="13624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solidFill>
              <a:srgbClr val="00206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r>
              <a:rPr lang="it-IT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Salvatore </a:t>
            </a:r>
            <a:r>
              <a:rPr lang="it-IT" sz="4000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Oppes</a:t>
            </a:r>
            <a:r>
              <a:rPr lang="it-IT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it-IT" sz="40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su Somalo               Lisbona, 1954</a:t>
            </a:r>
          </a:p>
        </p:txBody>
      </p:sp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962FE8EC-DF94-4F92-8F8B-7C784C22A0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712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151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3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32F6019A-46DF-4D24-8AC1-EAAE2A8F1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825" y="1978249"/>
            <a:ext cx="4329138" cy="3066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SALTO OSTACOLI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666418" y="1151957"/>
            <a:ext cx="9441815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lvl="0"/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STORIA DEL SALTO OSTACOLI 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A35D743-4699-4697-BCD9-4CCDF4DE78C3}"/>
              </a:ext>
            </a:extLst>
          </p:cNvPr>
          <p:cNvSpPr txBox="1"/>
          <p:nvPr/>
        </p:nvSpPr>
        <p:spPr>
          <a:xfrm>
            <a:off x="80676" y="1948996"/>
            <a:ext cx="3724096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54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I </a:t>
            </a:r>
          </a:p>
          <a:p>
            <a:r>
              <a:rPr lang="it-IT" sz="54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FRATELLI </a:t>
            </a:r>
          </a:p>
          <a:p>
            <a:r>
              <a:rPr lang="it-IT" sz="54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D’ITALIA</a:t>
            </a:r>
          </a:p>
          <a:p>
            <a:endParaRPr lang="it-IT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C9DFC48-9E76-4C0A-A689-ADF21C7AF70E}"/>
              </a:ext>
            </a:extLst>
          </p:cNvPr>
          <p:cNvSpPr/>
          <p:nvPr/>
        </p:nvSpPr>
        <p:spPr>
          <a:xfrm>
            <a:off x="3841356" y="2425690"/>
            <a:ext cx="4032448" cy="1569660"/>
          </a:xfrm>
          <a:prstGeom prst="rect">
            <a:avLst/>
          </a:prstGeom>
          <a:gradFill flip="none" rotWithShape="1">
            <a:gsLst>
              <a:gs pos="50000">
                <a:schemeClr val="bg2">
                  <a:lumMod val="40000"/>
                  <a:lumOff val="60000"/>
                </a:schemeClr>
              </a:gs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 cmpd="tri"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I cosiddetti ‘‘Fratelli d’Italia’’             </a:t>
            </a:r>
          </a:p>
          <a:p>
            <a:r>
              <a:rPr lang="it-IT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non possono essere che </a:t>
            </a:r>
          </a:p>
          <a:p>
            <a:r>
              <a:rPr lang="it-IT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Piero e Raimondo d’</a:t>
            </a:r>
            <a:r>
              <a:rPr lang="it-IT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Inzeo</a:t>
            </a:r>
            <a:r>
              <a:rPr lang="it-IT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                                               (risp. 1923-2014 e 1925-2013)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BFDCE66-5A4B-49C7-A485-763A1B05250D}"/>
              </a:ext>
            </a:extLst>
          </p:cNvPr>
          <p:cNvSpPr/>
          <p:nvPr/>
        </p:nvSpPr>
        <p:spPr>
          <a:xfrm>
            <a:off x="3516741" y="5134170"/>
            <a:ext cx="9441816" cy="246221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 w="9525" cmpd="tri"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it-IT" sz="22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‘‘Otto medaglie tra individuali e a squadre nell’arco di otto Olimpiadi’’, Piero tutte in salto ostacoli dal 1948 al 1976, più la presenza anche in completo nel 1952; Raimondo la prima nel 1948 in completo, poi le successive sette in salto ostacoli. Le loro medaglie sono state vinte a Stoccolma 1956 (Piero bronzo e Raimondo argento, più l’argento di squadra), a Roma 1960 (Raimondo oro e Piero argento, Italia bronzo), a Tokyo 1964 (bronzo a squadre) e a Monaco 1972 (bronzo a squadre).</a:t>
            </a:r>
          </a:p>
        </p:txBody>
      </p:sp>
      <p:pic>
        <p:nvPicPr>
          <p:cNvPr id="13" name="officeArt object" descr="Raimondo e Piero D'Inzeo: i fratelli invincibili – Pagine di Sport">
            <a:extLst>
              <a:ext uri="{FF2B5EF4-FFF2-40B4-BE49-F238E27FC236}">
                <a16:creationId xmlns:a16="http://schemas.microsoft.com/office/drawing/2014/main" id="{B783918D-8059-472D-BDFC-B7255A751E1B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 rot="291914">
            <a:off x="1007973" y="4699515"/>
            <a:ext cx="2468228" cy="29162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5037C2CB-C513-47D5-89BC-26C011DA68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4967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1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SALTO OSTACOLI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666418" y="1151957"/>
            <a:ext cx="9441815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lvl="0"/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STORIA DEL SALTO OSTACOLI 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8C53952-231A-4564-90EC-1207D05DB53F}"/>
              </a:ext>
            </a:extLst>
          </p:cNvPr>
          <p:cNvSpPr txBox="1"/>
          <p:nvPr/>
        </p:nvSpPr>
        <p:spPr>
          <a:xfrm>
            <a:off x="4180666" y="3458703"/>
            <a:ext cx="8430008" cy="259351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solidFill>
              <a:srgbClr val="00206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r>
              <a:rPr lang="it-IT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4000" b="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Il francese </a:t>
            </a:r>
            <a:r>
              <a:rPr lang="it-IT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Pierre </a:t>
            </a:r>
            <a:r>
              <a:rPr lang="it-IT" sz="4000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Jonquères</a:t>
            </a:r>
            <a:r>
              <a:rPr lang="it-IT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d’</a:t>
            </a:r>
            <a:r>
              <a:rPr lang="it-IT" sz="4000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Oriola</a:t>
            </a:r>
            <a:r>
              <a:rPr lang="it-IT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it-IT" sz="4000" b="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l’unico ad aver vinto due volte la medaglia d’oro individuale:          Helsinki 1952 e Tokyo 1964.</a:t>
            </a:r>
          </a:p>
        </p:txBody>
      </p:sp>
      <p:pic>
        <p:nvPicPr>
          <p:cNvPr id="14" name="officeArt object">
            <a:extLst>
              <a:ext uri="{FF2B5EF4-FFF2-40B4-BE49-F238E27FC236}">
                <a16:creationId xmlns:a16="http://schemas.microsoft.com/office/drawing/2014/main" id="{988075BB-D907-4538-B036-048DCBF48E33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 rot="216649">
            <a:off x="544091" y="2408853"/>
            <a:ext cx="3672408" cy="48781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B0E77DC7-69B5-4ADB-A0DE-06FA03AC08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451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95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SALTO OSTACOLI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666418" y="1151957"/>
            <a:ext cx="9441815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lvl="0"/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STORIA DEL SALTO OSTACOLI 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8C53952-231A-4564-90EC-1207D05DB53F}"/>
              </a:ext>
            </a:extLst>
          </p:cNvPr>
          <p:cNvSpPr txBox="1"/>
          <p:nvPr/>
        </p:nvSpPr>
        <p:spPr>
          <a:xfrm>
            <a:off x="666418" y="3959256"/>
            <a:ext cx="6929371" cy="1977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solidFill>
              <a:srgbClr val="00206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r>
              <a:rPr lang="it-IT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Raimondo D’</a:t>
            </a:r>
            <a:r>
              <a:rPr lang="it-IT" sz="4000" dirty="0" err="1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Inzeo</a:t>
            </a:r>
            <a:r>
              <a:rPr lang="it-IT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r>
              <a:rPr lang="it-IT" sz="4000" b="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argento nel 1956 </a:t>
            </a:r>
          </a:p>
          <a:p>
            <a:r>
              <a:rPr lang="it-IT" sz="4000" b="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e oro del 1960 </a:t>
            </a:r>
          </a:p>
        </p:txBody>
      </p:sp>
      <p:pic>
        <p:nvPicPr>
          <p:cNvPr id="15" name="officeArt object" descr="Raimondo D-Inzeo">
            <a:extLst>
              <a:ext uri="{FF2B5EF4-FFF2-40B4-BE49-F238E27FC236}">
                <a16:creationId xmlns:a16="http://schemas.microsoft.com/office/drawing/2014/main" id="{2217FB0C-3928-4E37-A68A-50C774ABAAF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 rot="354415">
            <a:off x="6734286" y="2216430"/>
            <a:ext cx="4560753" cy="53525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C68E6CA6-A459-4C78-A010-26E6FB8544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9101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1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SALTO OSTACOLI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666418" y="1151957"/>
            <a:ext cx="9441815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lvl="0"/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STORIA DEL SALTO OSTACOLI 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8C53952-231A-4564-90EC-1207D05DB53F}"/>
              </a:ext>
            </a:extLst>
          </p:cNvPr>
          <p:cNvSpPr txBox="1"/>
          <p:nvPr/>
        </p:nvSpPr>
        <p:spPr>
          <a:xfrm>
            <a:off x="3868153" y="6123029"/>
            <a:ext cx="7858186" cy="13624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solidFill>
              <a:srgbClr val="00206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r>
              <a:rPr lang="it-IT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Graziano Mancinelli            </a:t>
            </a:r>
          </a:p>
          <a:p>
            <a:r>
              <a:rPr lang="it-IT" sz="40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  su Water Surfer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E206131-9BEF-402E-9158-8754DC187C67}"/>
              </a:ext>
            </a:extLst>
          </p:cNvPr>
          <p:cNvSpPr txBox="1"/>
          <p:nvPr/>
        </p:nvSpPr>
        <p:spPr>
          <a:xfrm>
            <a:off x="165983" y="2411859"/>
            <a:ext cx="7858186" cy="13624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solidFill>
              <a:srgbClr val="00206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r>
              <a:rPr lang="it-IT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Graziano Mancinelli </a:t>
            </a:r>
          </a:p>
          <a:p>
            <a:r>
              <a:rPr lang="it-IT" sz="40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su Ambassador, Piazza di Siena</a:t>
            </a:r>
          </a:p>
        </p:txBody>
      </p:sp>
      <p:pic>
        <p:nvPicPr>
          <p:cNvPr id="17" name="Picture 2" descr="Graziano Mancinelli su Ambassador, Piazza di Siena ">
            <a:extLst>
              <a:ext uri="{FF2B5EF4-FFF2-40B4-BE49-F238E27FC236}">
                <a16:creationId xmlns:a16="http://schemas.microsoft.com/office/drawing/2014/main" id="{86D894DF-A775-4E32-B695-8BFE0EDAB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6788">
            <a:off x="7713636" y="1962113"/>
            <a:ext cx="4381500" cy="38004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Picture 4" descr="Graziano Mancinelli su Water Surfer">
            <a:extLst>
              <a:ext uri="{FF2B5EF4-FFF2-40B4-BE49-F238E27FC236}">
                <a16:creationId xmlns:a16="http://schemas.microsoft.com/office/drawing/2014/main" id="{C64DE856-1041-497B-8D67-933581861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6788">
            <a:off x="672162" y="4100062"/>
            <a:ext cx="4381500" cy="31242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153913F9-91C9-48F3-8C3C-894FB80C19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34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542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3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SALTO OSTACOLI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666418" y="1151957"/>
            <a:ext cx="9441815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lvl="0"/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STORIA DEL SALTO OSTACOLI 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8C53952-231A-4564-90EC-1207D05DB53F}"/>
              </a:ext>
            </a:extLst>
          </p:cNvPr>
          <p:cNvSpPr txBox="1"/>
          <p:nvPr/>
        </p:nvSpPr>
        <p:spPr>
          <a:xfrm>
            <a:off x="5614783" y="2940348"/>
            <a:ext cx="6936289" cy="19779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solidFill>
              <a:srgbClr val="00206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r>
              <a:rPr lang="it-IT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Vittorio Orlandi</a:t>
            </a:r>
          </a:p>
          <a:p>
            <a:r>
              <a:rPr lang="it-IT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it-IT" sz="4000" b="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Giochi olimpici di Monaco </a:t>
            </a:r>
          </a:p>
          <a:p>
            <a:r>
              <a:rPr lang="it-IT" sz="4000" b="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di Baviera 1972.</a:t>
            </a:r>
          </a:p>
        </p:txBody>
      </p:sp>
      <p:pic>
        <p:nvPicPr>
          <p:cNvPr id="15" name="officeArt object" descr="Vittorio Orlandi - Vittorio Orlandi">
            <a:extLst>
              <a:ext uri="{FF2B5EF4-FFF2-40B4-BE49-F238E27FC236}">
                <a16:creationId xmlns:a16="http://schemas.microsoft.com/office/drawing/2014/main" id="{76991FBD-36CA-413C-8472-2DC0FB665D2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 rot="322724">
            <a:off x="432514" y="2474736"/>
            <a:ext cx="5106868" cy="43963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officeArt object" descr="Monaco 1972 – OLYMPIC GAMES">
            <a:extLst>
              <a:ext uri="{FF2B5EF4-FFF2-40B4-BE49-F238E27FC236}">
                <a16:creationId xmlns:a16="http://schemas.microsoft.com/office/drawing/2014/main" id="{975DCD6C-4C69-42B7-82C3-5C0268D7B2E3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8342313" y="5201094"/>
            <a:ext cx="1765920" cy="2212504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E4CAD030-B341-45F9-B072-B88FA3BDB1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3605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8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319954"/>
            <a:ext cx="434216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SALTO OSTACOLI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666418" y="1151957"/>
            <a:ext cx="9441815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lvl="0"/>
            <a:r>
              <a:rPr lang="it-IT" sz="48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STORIA DEL SALTO OSTACOLI 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8C53952-231A-4564-90EC-1207D05DB53F}"/>
              </a:ext>
            </a:extLst>
          </p:cNvPr>
          <p:cNvSpPr txBox="1"/>
          <p:nvPr/>
        </p:nvSpPr>
        <p:spPr>
          <a:xfrm>
            <a:off x="499889" y="3169130"/>
            <a:ext cx="4280471" cy="320906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solidFill>
              <a:srgbClr val="00206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r>
              <a:rPr lang="it-IT" sz="4000" b="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Cavalieri italiani che hanno vinto la medaglia ai Campionati Europei </a:t>
            </a:r>
          </a:p>
        </p:txBody>
      </p:sp>
      <p:pic>
        <p:nvPicPr>
          <p:cNvPr id="14" name="officeArt object" descr="GOTEBORG – CAMPIONATI EUROPEI SALTO OSTACOLI – Piergiorgio Bucci ...">
            <a:extLst>
              <a:ext uri="{FF2B5EF4-FFF2-40B4-BE49-F238E27FC236}">
                <a16:creationId xmlns:a16="http://schemas.microsoft.com/office/drawing/2014/main" id="{A3819369-07C2-41F4-A512-BAA560564252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387325" y="2595695"/>
            <a:ext cx="6234979" cy="4355938"/>
          </a:xfrm>
          <a:prstGeom prst="rect">
            <a:avLst/>
          </a:prstGeom>
          <a:ln>
            <a:noFill/>
          </a:ln>
          <a:effectLst>
            <a:outerShdw blurRad="292100" dist="139700" dir="2700000" sx="104000" sy="104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373E0ADB-8817-4146-ACF4-8048E79A60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0824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0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31096"/>
            <a:ext cx="13004801" cy="2376265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ottotitolo 2"/>
          <p:cNvSpPr txBox="1">
            <a:spLocks/>
          </p:cNvSpPr>
          <p:nvPr/>
        </p:nvSpPr>
        <p:spPr>
          <a:xfrm>
            <a:off x="8618603" y="6088268"/>
            <a:ext cx="5184575" cy="576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16" tIns="65016" rIns="65016" bIns="65016" anchor="t">
            <a:noAutofit/>
          </a:bodyPr>
          <a:lstStyle>
            <a:lvl1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66672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182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563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091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1300346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1102525" y="8769515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0" cap="none" spc="0" normalizeH="0" baseline="0" noProof="0" dirty="0">
                <a:ln w="18000">
                  <a:solidFill>
                    <a:srgbClr val="00A2FF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Sottotitolo 2">
            <a:extLst>
              <a:ext uri="{FF2B5EF4-FFF2-40B4-BE49-F238E27FC236}">
                <a16:creationId xmlns:a16="http://schemas.microsoft.com/office/drawing/2014/main" id="{6D3C8C52-F464-491A-9ABA-9EEAD8D563B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929038" y="1799226"/>
            <a:ext cx="11054082" cy="11249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72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GRAZIE PER L’ATTENZIONE</a:t>
            </a:r>
            <a:endParaRPr sz="72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833215D-4357-4E63-833B-C0D67651AC11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90A31F5-22FD-4EC3-8AC7-2473E13A355E}"/>
              </a:ext>
            </a:extLst>
          </p:cNvPr>
          <p:cNvSpPr txBox="1"/>
          <p:nvPr/>
        </p:nvSpPr>
        <p:spPr>
          <a:xfrm>
            <a:off x="6314008" y="3374960"/>
            <a:ext cx="3277051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PROGETTAZIONE: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COLLABORAZIONE: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CONSULENZA TECNICA: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SUPERVISIONE: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REALIZZAZIONE GRAFICA: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SPEAKER: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AF5526A-DF49-46C8-A236-FCACCD29F356}"/>
              </a:ext>
            </a:extLst>
          </p:cNvPr>
          <p:cNvSpPr txBox="1"/>
          <p:nvPr/>
        </p:nvSpPr>
        <p:spPr>
          <a:xfrm>
            <a:off x="9958784" y="3374960"/>
            <a:ext cx="2818657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ALBERTO PROTTI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MARCO GAZZARRINI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GILBERTO SEBASTIANI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COMMISSIONE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FORMAZIONE FISE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KARIN QUARTA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SERENA ROMANO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ROSSELLA ROMANO</a:t>
            </a:r>
          </a:p>
        </p:txBody>
      </p:sp>
      <p:pic>
        <p:nvPicPr>
          <p:cNvPr id="9" name="Immagine 8" descr="Immagine che contiene giocattolo, idrante, disegnando&#10;&#10;Descrizione generata automaticamente">
            <a:extLst>
              <a:ext uri="{FF2B5EF4-FFF2-40B4-BE49-F238E27FC236}">
                <a16:creationId xmlns:a16="http://schemas.microsoft.com/office/drawing/2014/main" id="{E31808F3-C215-4912-B9F2-3580B5FD8C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6" t="16973" r="15073" b="16095"/>
          <a:stretch/>
        </p:blipFill>
        <p:spPr>
          <a:xfrm>
            <a:off x="-1442990" y="-307776"/>
            <a:ext cx="9063872" cy="82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45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12" grpId="0" build="p" animBg="1"/>
    </p:bldLst>
  </p:timing>
</p:sld>
</file>

<file path=ppt/theme/theme1.xml><?xml version="1.0" encoding="utf-8"?>
<a:theme xmlns:a="http://schemas.openxmlformats.org/drawingml/2006/main" name="Cornice">
  <a:themeElements>
    <a:clrScheme name="Cornic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rnic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ornic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25285</TotalTime>
  <Words>714</Words>
  <Application>Microsoft Office PowerPoint</Application>
  <PresentationFormat>Personalizzato</PresentationFormat>
  <Paragraphs>132</Paragraphs>
  <Slides>17</Slides>
  <Notes>2</Notes>
  <HiddenSlides>0</HiddenSlides>
  <MMClips>15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4" baseType="lpstr">
      <vt:lpstr>Calibri</vt:lpstr>
      <vt:lpstr>Corbel</vt:lpstr>
      <vt:lpstr>Gill Sans MT</vt:lpstr>
      <vt:lpstr>Helvetica Neue</vt:lpstr>
      <vt:lpstr>Helvetica Neue Medium</vt:lpstr>
      <vt:lpstr>Wingdings 2</vt:lpstr>
      <vt:lpstr>Cornice</vt:lpstr>
      <vt:lpstr>Presentazione standard di PowerPoint</vt:lpstr>
      <vt:lpstr>Presentazione standard di PowerPoint</vt:lpstr>
      <vt:lpstr>TECNICA EQUESTRE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nnnnvujydfytdyxdjyrxyjfrj</dc:title>
  <dc:creator>Alberto</dc:creator>
  <cp:lastModifiedBy>Francesco Stolfi</cp:lastModifiedBy>
  <cp:revision>1727</cp:revision>
  <dcterms:modified xsi:type="dcterms:W3CDTF">2020-08-13T09:00:36Z</dcterms:modified>
</cp:coreProperties>
</file>